
<file path=[Content_Types].xml><?xml version="1.0" encoding="utf-8"?>
<Types xmlns="http://schemas.openxmlformats.org/package/2006/content-types"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ags/tag5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gs/tag3.xml" ContentType="application/vnd.openxmlformats-officedocument.presentationml.tag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6" r:id="rId6"/>
    <p:sldId id="260" r:id="rId7"/>
    <p:sldId id="263" r:id="rId8"/>
    <p:sldId id="262" r:id="rId9"/>
    <p:sldId id="264" r:id="rId10"/>
    <p:sldId id="259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8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3AB7-B60C-BB42-9CC1-008F24B5339F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053F7-F320-2E40-ADAF-2474F105BC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3: (color on line) Constraint PNM1: Energy per particle for pure neutron matter as a function of density corresponding to the Fermi momentum 0.2 &lt;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&lt; 0.8 fm−1. The grey bands were based on the Ref. [46] for two different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paramaterizations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(dashed and solid black lines). The region confined by the blue lines illustrates the universal limit constraint given by Eq. (22 [44]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53F7-F320-2E40-ADAF-2474F105BCC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214A0-A73F-DB40-A8FD-84ADFE050439}" type="slidenum">
              <a:rPr lang="en-US"/>
              <a:pPr/>
              <a:t>7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</a:t>
            </a:r>
            <a:r>
              <a:rPr lang="en-US" baseline="0" dirty="0" smtClean="0"/>
              <a:t> in shell structure and associated deformation critical for e.g. proton deformation 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53F7-F320-2E40-ADAF-2474F105BCC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 = “tensor spin-current density’ = -i/2 (</a:t>
            </a:r>
            <a:r>
              <a:rPr lang="en-US" dirty="0" err="1" smtClean="0"/>
              <a:t>del_mu-del’_mu)S_nu|r</a:t>
            </a:r>
            <a:r>
              <a:rPr lang="en-US" dirty="0" smtClean="0"/>
              <a:t>’=</a:t>
            </a:r>
            <a:r>
              <a:rPr lang="en-US" smtClean="0"/>
              <a:t>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53F7-F320-2E40-ADAF-2474F105BCC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A=107, Z=41 for central fragment (NB Alison’s talk: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isomers around A=106, Z=40)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053F7-F320-2E40-ADAF-2474F105BCC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42AFB-1248-7448-A489-1AB239E85AEE}" type="datetimeFigureOut">
              <a:rPr lang="en-US" smtClean="0"/>
              <a:pPr/>
              <a:t>1/12/11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4B266-9299-2149-A1FC-015F2F0DB8E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4037" y="6209"/>
            <a:ext cx="1701800" cy="55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7.png"/><Relationship Id="rId1" Type="http://schemas.openxmlformats.org/officeDocument/2006/relationships/video" Target="file://localhost/Users/phs3ps/.Trash/movie.mpeg" TargetMode="Externa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.xml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PRESPEC &amp; The (Time-Dependent) Mean Field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Paul D Stevenson</a:t>
            </a:r>
            <a:br>
              <a:rPr lang="en-US" dirty="0" smtClean="0"/>
            </a:br>
            <a:r>
              <a:rPr lang="en-US" dirty="0" smtClean="0"/>
              <a:t>University of Surrey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.mpeg">
            <a:hlinkClick r:id="" action="ppaction://media"/>
          </p:cNvPr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3776" y="0"/>
            <a:ext cx="829650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Thanks to my collaborators:</a:t>
            </a:r>
            <a:br>
              <a:rPr lang="en-US" dirty="0" smtClean="0"/>
            </a:br>
            <a:r>
              <a:rPr lang="en-US" dirty="0" smtClean="0"/>
              <a:t>J. A. </a:t>
            </a:r>
            <a:r>
              <a:rPr lang="en-US" dirty="0" err="1" smtClean="0"/>
              <a:t>Maruhn</a:t>
            </a:r>
            <a:r>
              <a:rPr lang="en-US" dirty="0" smtClean="0"/>
              <a:t>, U. Frankfurt</a:t>
            </a:r>
            <a:br>
              <a:rPr lang="en-US" dirty="0" smtClean="0"/>
            </a:br>
            <a:r>
              <a:rPr lang="en-US" dirty="0" smtClean="0"/>
              <a:t>S. </a:t>
            </a:r>
            <a:r>
              <a:rPr lang="en-US" dirty="0" err="1" smtClean="0"/>
              <a:t>Fracasso</a:t>
            </a:r>
            <a:r>
              <a:rPr lang="en-US" dirty="0" smtClean="0"/>
              <a:t>, U. Surrey</a:t>
            </a:r>
            <a:br>
              <a:rPr lang="en-US" dirty="0" smtClean="0"/>
            </a:br>
            <a:r>
              <a:rPr lang="en-US" dirty="0" smtClean="0"/>
              <a:t>E. Suckling, U. Surrey</a:t>
            </a:r>
            <a:br>
              <a:rPr lang="en-US" dirty="0" smtClean="0"/>
            </a:br>
            <a:r>
              <a:rPr lang="en-US" dirty="0" smtClean="0"/>
              <a:t>A. S. </a:t>
            </a:r>
            <a:r>
              <a:rPr lang="en-US" dirty="0" err="1" smtClean="0"/>
              <a:t>Umar</a:t>
            </a:r>
            <a:r>
              <a:rPr lang="en-US" dirty="0" smtClean="0"/>
              <a:t>, U. Vanderbilt</a:t>
            </a:r>
          </a:p>
          <a:p>
            <a:pPr>
              <a:buNone/>
            </a:pPr>
            <a:r>
              <a:rPr lang="en-US" dirty="0" smtClean="0"/>
              <a:t>	R. Rodriguez-Guzman, Madrid</a:t>
            </a:r>
          </a:p>
          <a:p>
            <a:pPr>
              <a:buNone/>
            </a:pPr>
            <a:r>
              <a:rPr lang="en-US" dirty="0" smtClean="0"/>
              <a:t>	J. R. Stone, ORNL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PRESPEC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/>
              <a:t>1</a:t>
            </a:r>
            <a:r>
              <a:rPr lang="en-US" dirty="0" smtClean="0"/>
              <a:t>) Isomer </a:t>
            </a:r>
            <a:r>
              <a:rPr lang="en-US" dirty="0"/>
              <a:t>and </a:t>
            </a:r>
            <a:r>
              <a:rPr lang="en-US" dirty="0" err="1"/>
              <a:t>metastable</a:t>
            </a:r>
            <a:r>
              <a:rPr lang="en-US" dirty="0"/>
              <a:t> decays and associated nuclear structure tests, including shell model configurations around magic numbers, seniority and core excitation isomers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b="1" dirty="0" smtClean="0"/>
              <a:t>2) Shell </a:t>
            </a:r>
            <a:r>
              <a:rPr lang="en-US" b="1" dirty="0"/>
              <a:t>model physics around 56Ni, 100Sn, 132Sn and 208Pb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3) Beta</a:t>
            </a:r>
            <a:r>
              <a:rPr lang="en-US" b="1" dirty="0"/>
              <a:t>-delayed spectroscopy of heavy, neutron-rich isotopes associated with shape evolution.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dirty="0" smtClean="0"/>
              <a:t>4) '</a:t>
            </a:r>
            <a:r>
              <a:rPr lang="en-US" dirty="0"/>
              <a:t>Fast-timing' measurements of nuclear states using arrays of LaBr3 detectors.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5) </a:t>
            </a:r>
            <a:r>
              <a:rPr lang="en-US" dirty="0" smtClean="0"/>
              <a:t>Measurements </a:t>
            </a:r>
            <a:r>
              <a:rPr lang="en-US" dirty="0"/>
              <a:t>of decay heat and beta-delayed neutron emission probability from </a:t>
            </a:r>
            <a:r>
              <a:rPr lang="en-US" b="1" dirty="0" smtClean="0"/>
              <a:t>fission fragments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b="1" dirty="0" smtClean="0"/>
              <a:t>6) Limits </a:t>
            </a:r>
            <a:r>
              <a:rPr lang="en-US" b="1" dirty="0"/>
              <a:t>of the nuclear chart by measured by proton radioactivity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7) </a:t>
            </a:r>
            <a:r>
              <a:rPr lang="en-US" dirty="0" smtClean="0"/>
              <a:t>Studies </a:t>
            </a:r>
            <a:r>
              <a:rPr lang="en-US" dirty="0"/>
              <a:t>of </a:t>
            </a:r>
            <a:r>
              <a:rPr lang="en-US" dirty="0" err="1"/>
              <a:t>isospin</a:t>
            </a:r>
            <a:r>
              <a:rPr lang="en-US" dirty="0"/>
              <a:t> symmetry and mixing, and B(GT) </a:t>
            </a:r>
            <a:r>
              <a:rPr lang="en-US" b="1" dirty="0"/>
              <a:t>strength measurements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8) Beta</a:t>
            </a:r>
            <a:r>
              <a:rPr lang="en-US" dirty="0"/>
              <a:t>-delayed neutron measurements of relevance to astrophysical scenarios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9) and </a:t>
            </a:r>
            <a:r>
              <a:rPr lang="en-US" dirty="0"/>
              <a:t>others....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Theory convergence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353" dirty="0" smtClean="0"/>
              <a:t>No need to talk about “shell-model physics</a:t>
            </a:r>
            <a:r>
              <a:rPr lang="en-US" sz="2353" dirty="0" smtClean="0"/>
              <a:t>”</a:t>
            </a:r>
          </a:p>
          <a:p>
            <a:pPr>
              <a:buFontTx/>
              <a:buChar char="-"/>
            </a:pPr>
            <a:r>
              <a:rPr lang="en-US" sz="2118" b="1" dirty="0" smtClean="0"/>
              <a:t>Effective shell model Hamiltonians from density functional theory: Quadrupolar and pairing correlations </a:t>
            </a:r>
            <a:r>
              <a:rPr lang="en-US" sz="2118" dirty="0" smtClean="0"/>
              <a:t>Author(s): Rodriguez-Guzman, R; Alhassid, Y; Bertsch, GFSource: PHYSICAL REVIEW C   Volume: 77   Issue: 6   Article Number: 064308   Published: 2008</a:t>
            </a:r>
          </a:p>
          <a:p>
            <a:pPr>
              <a:buFontTx/>
              <a:buChar char="-"/>
            </a:pPr>
            <a:r>
              <a:rPr lang="en-US" sz="2118" b="1" dirty="0" smtClean="0"/>
              <a:t>Configuration </a:t>
            </a:r>
            <a:r>
              <a:rPr lang="en-US" sz="2118" b="1" dirty="0"/>
              <a:t>Interactions Constrained by Energy Density </a:t>
            </a:r>
            <a:r>
              <a:rPr lang="en-US" sz="2118" b="1" dirty="0" err="1" smtClean="0"/>
              <a:t>Functionals</a:t>
            </a:r>
            <a:r>
              <a:rPr lang="en-US" sz="2118" b="1" dirty="0" smtClean="0"/>
              <a:t>, </a:t>
            </a:r>
            <a:r>
              <a:rPr lang="en-US" sz="2118" dirty="0" smtClean="0"/>
              <a:t>B. </a:t>
            </a:r>
            <a:r>
              <a:rPr lang="en-US" sz="2118" dirty="0"/>
              <a:t>Alex Brown, Angelo Signoracci, Morten Hjorth-</a:t>
            </a:r>
            <a:r>
              <a:rPr lang="en-US" sz="2118" dirty="0" smtClean="0"/>
              <a:t>Jensen, Journal</a:t>
            </a:r>
            <a:r>
              <a:rPr lang="en-US" sz="2118" dirty="0"/>
              <a:t>-ref: Phys.Lett.B695</a:t>
            </a:r>
            <a:r>
              <a:rPr lang="en-US" sz="2118" dirty="0" smtClean="0"/>
              <a:t>:507</a:t>
            </a:r>
            <a:r>
              <a:rPr lang="en-US" sz="2118" dirty="0"/>
              <a:t>-</a:t>
            </a:r>
            <a:r>
              <a:rPr lang="en-US" sz="2118" dirty="0" smtClean="0"/>
              <a:t>511,2011</a:t>
            </a:r>
          </a:p>
          <a:p>
            <a:pPr>
              <a:buFontTx/>
              <a:buChar char="-"/>
            </a:pPr>
            <a:r>
              <a:rPr lang="en-US" sz="2118" b="1" dirty="0" smtClean="0"/>
              <a:t>The </a:t>
            </a:r>
            <a:r>
              <a:rPr lang="en-US" sz="2118" b="1" dirty="0" err="1"/>
              <a:t>Negele-Vautherin</a:t>
            </a:r>
            <a:r>
              <a:rPr lang="en-US" sz="2118" b="1" dirty="0"/>
              <a:t> density matrix expansion applied to the </a:t>
            </a:r>
            <a:r>
              <a:rPr lang="en-US" sz="2118" b="1" dirty="0" err="1"/>
              <a:t>Gogny</a:t>
            </a:r>
            <a:r>
              <a:rPr lang="en-US" sz="2118" b="1" dirty="0"/>
              <a:t> </a:t>
            </a:r>
            <a:r>
              <a:rPr lang="en-US" sz="2118" b="1" dirty="0" smtClean="0"/>
              <a:t>force, </a:t>
            </a:r>
            <a:r>
              <a:rPr lang="en-US" sz="2118" dirty="0" smtClean="0"/>
              <a:t>J. </a:t>
            </a:r>
            <a:r>
              <a:rPr lang="en-US" sz="2118" dirty="0"/>
              <a:t>Dobaczewski, B.G. Carlsson, M</a:t>
            </a:r>
            <a:r>
              <a:rPr lang="en-US" sz="2118" dirty="0" smtClean="0"/>
              <a:t>. </a:t>
            </a:r>
            <a:r>
              <a:rPr lang="en-US" sz="2118" dirty="0" err="1" smtClean="0"/>
              <a:t>Kortelainen</a:t>
            </a:r>
            <a:r>
              <a:rPr lang="en-US" sz="2118" dirty="0" smtClean="0"/>
              <a:t>, J</a:t>
            </a:r>
            <a:r>
              <a:rPr lang="en-US" sz="2118" dirty="0"/>
              <a:t>. Phys. G: Nucl. Part. Phys. 37 (2010) </a:t>
            </a:r>
            <a:r>
              <a:rPr lang="en-US" sz="2118" dirty="0" smtClean="0"/>
              <a:t>075106</a:t>
            </a:r>
          </a:p>
          <a:p>
            <a:pPr>
              <a:buFontTx/>
              <a:buChar char="-"/>
            </a:pPr>
            <a:r>
              <a:rPr lang="en-US" sz="2118" dirty="0" smtClean="0"/>
              <a:t>"</a:t>
            </a:r>
            <a:r>
              <a:rPr lang="en-US" sz="2118" b="1" dirty="0" smtClean="0"/>
              <a:t>The Long Journey from Ab Initio Calculations to Density Functional Theory for Nuclear Large Amplitude Collective Motion</a:t>
            </a:r>
            <a:r>
              <a:rPr lang="en-US" sz="2118" dirty="0" smtClean="0"/>
              <a:t>," A. Bulgac, J. Phys. G 37, 064006 (2010).</a:t>
            </a:r>
            <a:endParaRPr lang="en-US" sz="2118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Shape evolution</a:t>
            </a:r>
            <a:endParaRPr lang="en-US" b="1" dirty="0"/>
          </a:p>
        </p:txBody>
      </p:sp>
      <p:pic>
        <p:nvPicPr>
          <p:cNvPr id="4" name="Picture 4" descr="betam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063" y="2034313"/>
            <a:ext cx="8489545" cy="3105631"/>
          </a:xfrm>
          <a:prstGeom prst="rect">
            <a:avLst/>
          </a:prstGeom>
          <a:noFill/>
        </p:spPr>
      </p:pic>
      <p:pic>
        <p:nvPicPr>
          <p:cNvPr id="5" name="Picture 5" descr="ex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135" y="1872670"/>
            <a:ext cx="4300105" cy="300902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96650" y="5179568"/>
            <a:ext cx="7162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Helvetica" charset="0"/>
              </a:rPr>
              <a:t>Zs. </a:t>
            </a:r>
            <a:r>
              <a:rPr lang="en-US" dirty="0" err="1">
                <a:latin typeface="Helvetica" charset="0"/>
              </a:rPr>
              <a:t>Podolyak</a:t>
            </a:r>
            <a:r>
              <a:rPr lang="en-US" dirty="0">
                <a:latin typeface="Helvetica" charset="0"/>
              </a:rPr>
              <a:t> et al.,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b="1" dirty="0" smtClean="0">
                <a:latin typeface="Helvetica" charset="0"/>
              </a:rPr>
              <a:t>Phys</a:t>
            </a:r>
            <a:r>
              <a:rPr lang="en-US" b="1" dirty="0">
                <a:latin typeface="Helvetica" charset="0"/>
              </a:rPr>
              <a:t>. </a:t>
            </a:r>
            <a:r>
              <a:rPr lang="en-US" b="1" dirty="0" err="1">
                <a:latin typeface="Helvetica" charset="0"/>
              </a:rPr>
              <a:t>Lett</a:t>
            </a:r>
            <a:r>
              <a:rPr lang="en-US" b="1" dirty="0">
                <a:latin typeface="Helvetica" charset="0"/>
              </a:rPr>
              <a:t>. B491, 225(2000</a:t>
            </a:r>
            <a:r>
              <a:rPr lang="en-US" b="1" dirty="0" smtClean="0">
                <a:latin typeface="Helvetica" charset="0"/>
              </a:rPr>
              <a:t>)</a:t>
            </a:r>
            <a:r>
              <a:rPr lang="en-US" dirty="0" smtClean="0">
                <a:latin typeface="Helvetica" charset="0"/>
              </a:rPr>
              <a:t/>
            </a:r>
            <a:br>
              <a:rPr lang="en-US" dirty="0" smtClean="0">
                <a:latin typeface="Helvetica" charset="0"/>
              </a:rPr>
            </a:br>
            <a:r>
              <a:rPr lang="en-US" dirty="0" smtClean="0">
                <a:latin typeface="Helvetica"/>
              </a:rPr>
              <a:t>P. D. Stevenson, M. P. Brine, Zs. </a:t>
            </a:r>
            <a:r>
              <a:rPr lang="en-US" dirty="0" err="1" smtClean="0">
                <a:latin typeface="Helvetica"/>
              </a:rPr>
              <a:t>Podolyák</a:t>
            </a:r>
            <a:r>
              <a:rPr lang="en-US" dirty="0" smtClean="0">
                <a:latin typeface="Helvetica"/>
              </a:rPr>
              <a:t>, P. H. Regan, P. M. Walker and J. </a:t>
            </a:r>
            <a:r>
              <a:rPr lang="en-US" dirty="0" err="1" smtClean="0">
                <a:latin typeface="Helvetica"/>
              </a:rPr>
              <a:t>Rikovska</a:t>
            </a:r>
            <a:r>
              <a:rPr lang="en-US" dirty="0" smtClean="0">
                <a:latin typeface="Helvetica"/>
              </a:rPr>
              <a:t> Stone, </a:t>
            </a:r>
            <a:r>
              <a:rPr lang="en-US" i="1" dirty="0" smtClean="0">
                <a:latin typeface="Helvetica"/>
              </a:rPr>
              <a:t>Phys. Rev. </a:t>
            </a:r>
            <a:r>
              <a:rPr lang="en-US" b="1" i="1" dirty="0" smtClean="0">
                <a:latin typeface="Helvetica"/>
              </a:rPr>
              <a:t>C 72, 047303 (2005)</a:t>
            </a:r>
            <a:endParaRPr lang="en-US" dirty="0">
              <a:latin typeface="Helvetica" charset="0"/>
            </a:endParaRPr>
          </a:p>
        </p:txBody>
      </p:sp>
      <p:pic>
        <p:nvPicPr>
          <p:cNvPr id="7" name="Picture 5" descr="allp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250" y="1783270"/>
            <a:ext cx="8077200" cy="5056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for every observable…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There are lots of predictions</a:t>
            </a:r>
          </a:p>
          <a:p>
            <a:pPr>
              <a:buNone/>
            </a:pPr>
            <a:r>
              <a:rPr lang="en-US" sz="2000" dirty="0" smtClean="0"/>
              <a:t>These for </a:t>
            </a:r>
            <a:r>
              <a:rPr lang="en-US" sz="2000" dirty="0" err="1" smtClean="0"/>
              <a:t>EoS</a:t>
            </a:r>
            <a:r>
              <a:rPr lang="en-US" sz="2000" dirty="0" smtClean="0"/>
              <a:t> of Pure Neutron Matter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68" y="2147351"/>
            <a:ext cx="7854903" cy="4704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0078" y="6488668"/>
            <a:ext cx="317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Dutro</a:t>
            </a:r>
            <a:r>
              <a:rPr lang="en-US" dirty="0" smtClean="0"/>
              <a:t> et al, </a:t>
            </a:r>
            <a:r>
              <a:rPr lang="en-US" i="1" dirty="0" smtClean="0"/>
              <a:t>in preparation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368029" cy="1143000"/>
          </a:xfrm>
        </p:spPr>
        <p:txBody>
          <a:bodyPr/>
          <a:lstStyle/>
          <a:p>
            <a:r>
              <a:rPr lang="en-US" b="1" dirty="0" smtClean="0"/>
              <a:t>shape evolution</a:t>
            </a:r>
            <a:endParaRPr lang="en-US" b="1" dirty="0"/>
          </a:p>
        </p:txBody>
      </p:sp>
      <p:pic>
        <p:nvPicPr>
          <p:cNvPr id="4" name="Picture 4" descr="nd_gdr_comb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875" y="0"/>
            <a:ext cx="3921125" cy="6858000"/>
          </a:xfrm>
          <a:prstGeom prst="rect">
            <a:avLst/>
          </a:prstGeom>
          <a:noFill/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4114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Helvetica" charset="0"/>
              </a:rPr>
              <a:t>J. A. </a:t>
            </a:r>
            <a:r>
              <a:rPr lang="en-US" sz="1600" dirty="0" err="1">
                <a:latin typeface="Helvetica" charset="0"/>
              </a:rPr>
              <a:t>Maruhn</a:t>
            </a:r>
            <a:r>
              <a:rPr lang="en-US" sz="1600" dirty="0">
                <a:latin typeface="Helvetica" charset="0"/>
              </a:rPr>
              <a:t>, P.-G. </a:t>
            </a:r>
            <a:r>
              <a:rPr lang="en-US" sz="1600" dirty="0" err="1">
                <a:latin typeface="Helvetica" charset="0"/>
              </a:rPr>
              <a:t>Reinhard</a:t>
            </a:r>
            <a:r>
              <a:rPr lang="en-US" sz="1600" dirty="0">
                <a:latin typeface="Helvetica" charset="0"/>
              </a:rPr>
              <a:t>, </a:t>
            </a:r>
            <a:r>
              <a:rPr lang="en-US" sz="1600" dirty="0"/>
              <a:t>P. D. Stevenson</a:t>
            </a:r>
            <a:r>
              <a:rPr lang="en-US" sz="1600" dirty="0">
                <a:latin typeface="Helvetica" charset="0"/>
              </a:rPr>
              <a:t>, J. </a:t>
            </a:r>
            <a:r>
              <a:rPr lang="en-US" sz="1600" dirty="0" err="1">
                <a:latin typeface="Helvetica" charset="0"/>
              </a:rPr>
              <a:t>Rikovska</a:t>
            </a:r>
            <a:r>
              <a:rPr lang="en-US" sz="1600" dirty="0">
                <a:latin typeface="Helvetica" charset="0"/>
              </a:rPr>
              <a:t> Stone and M. R. </a:t>
            </a:r>
            <a:r>
              <a:rPr lang="en-US" sz="1600" dirty="0" err="1">
                <a:latin typeface="Helvetica" charset="0"/>
              </a:rPr>
              <a:t>Strayer</a:t>
            </a:r>
            <a:r>
              <a:rPr lang="en-US" sz="1600" dirty="0">
                <a:latin typeface="Helvetica" charset="0"/>
              </a:rPr>
              <a:t>, </a:t>
            </a:r>
            <a:r>
              <a:rPr lang="en-US" sz="1600" i="1" dirty="0"/>
              <a:t>Phys. Rev. C</a:t>
            </a:r>
            <a:r>
              <a:rPr lang="en-US" sz="1600" dirty="0">
                <a:latin typeface="Helvetica" charset="0"/>
              </a:rPr>
              <a:t> </a:t>
            </a:r>
            <a:r>
              <a:rPr lang="en-US" sz="1600" b="1" dirty="0"/>
              <a:t>71</a:t>
            </a:r>
            <a:r>
              <a:rPr lang="en-US" sz="1600" dirty="0">
                <a:latin typeface="Helvetica" charset="0"/>
              </a:rPr>
              <a:t>, 064328 (2005)</a:t>
            </a:r>
            <a:endParaRPr lang="en-US" dirty="0">
              <a:latin typeface="Helvetica" charset="0"/>
            </a:endParaRPr>
          </a:p>
        </p:txBody>
      </p:sp>
      <p:pic>
        <p:nvPicPr>
          <p:cNvPr id="6" name="Picture 4" descr="os1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735932"/>
            <a:ext cx="4876800" cy="3414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696200" cy="1143000"/>
          </a:xfrm>
        </p:spPr>
        <p:txBody>
          <a:bodyPr/>
          <a:lstStyle/>
          <a:p>
            <a:r>
              <a:rPr lang="en-US"/>
              <a:t>Skyrme Energy Functional</a:t>
            </a:r>
          </a:p>
        </p:txBody>
      </p:sp>
      <p:pic>
        <p:nvPicPr>
          <p:cNvPr id="7270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400" y="1143000"/>
            <a:ext cx="43211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2400" y="1863725"/>
            <a:ext cx="20193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0963" y="4959350"/>
            <a:ext cx="684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9700" y="5659438"/>
            <a:ext cx="46609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4384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90663" y="3762375"/>
            <a:ext cx="5078412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88" y="2089150"/>
            <a:ext cx="8382000" cy="267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spectroscopy of heavy, neutron-rich isotopes </a:t>
            </a:r>
            <a:endParaRPr lang="en-US" b="1" dirty="0"/>
          </a:p>
        </p:txBody>
      </p:sp>
      <p:pic>
        <p:nvPicPr>
          <p:cNvPr id="5" name="Picture 4" descr="Screen shot 2011-01-11 at 21.45.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422" y="1502931"/>
            <a:ext cx="7023529" cy="46281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57200" y="6198146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</a:t>
            </a:r>
            <a:r>
              <a:rPr lang="en-US" i="1" dirty="0"/>
              <a:t>The Effect of the </a:t>
            </a:r>
            <a:r>
              <a:rPr lang="en-US" i="1" dirty="0" err="1"/>
              <a:t>Skyrme</a:t>
            </a:r>
            <a:r>
              <a:rPr lang="en-US" i="1" dirty="0"/>
              <a:t> Tensor force on </a:t>
            </a:r>
            <a:r>
              <a:rPr lang="en-US" i="1" dirty="0" err="1"/>
              <a:t>Superheavy</a:t>
            </a:r>
            <a:r>
              <a:rPr lang="en-US" i="1" dirty="0"/>
              <a:t> Shell Closures", E. B. Suckling and P. D. Stevenson, EPL </a:t>
            </a:r>
            <a:r>
              <a:rPr lang="en-US" b="1" i="1" dirty="0"/>
              <a:t>90, 12001 (2010)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Tensor terms in collisions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277" y="1279561"/>
            <a:ext cx="6409987" cy="52583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6732" y="6313346"/>
            <a:ext cx="687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E. B. Suckling, </a:t>
            </a:r>
            <a:r>
              <a:rPr lang="en-US" smtClean="0"/>
              <a:t>PhD thesis, 2011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E  = E_{kin} &#10;  +&#10;  \int d^3r\left({\cal E}_{\rm Sk}^{\mbox{}}+{\cal E}_{\rm Sk}^{(ls)}\right)&#10;  +&#10;  E_{C}$&#10;\end{document}&#10;"/>
  <p:tag name="EXTERNALNAME" val="txp_fig"/>
  <p:tag name="BLEND" val="Falsch"/>
  <p:tag name="TRANSPARENT" val="Wahr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356"/>
  <p:tag name="PICTUREFILESIZE" val="3426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E_{kin} =\int d^3r  \frac{\hbar^2}{2m}\tau$&#10;\end{document}&#10;"/>
  <p:tag name="EXTERNALNAME" val="txp_fig"/>
  <p:tag name="BLEND" val="Falsch"/>
  <p:tag name="TRANSPARENT" val="Wahr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159"/>
  <p:tag name="PICTUREFILESIZE" val="16111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begin{document}&#10;$  E_C = &#10;  \frac{e^2}{2} \int d^3r \, d^3r' \rho_p(\vec{r})&#10;  \frac{1}{|\vec{r}-\vec{r}'|} \rho_p(\vec{r}')&#10;    -\frac{3}{4} e^2 (\frac{3}{\pi})^{\frac{1}{3}} \int d^3r&#10;            [ \rho_p(\vec{r})]^{\frac{4}{3}}&#10;$&#10;\end{document}&#10;"/>
  <p:tag name="EXTERNALNAME" val="txp_fig"/>
  <p:tag name="BLEND" val="Falsch"/>
  <p:tag name="TRANSPARENT" val="Wahr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539"/>
  <p:tag name="PICTUREFILESIZE" val="52837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renewcommand{\arraystretch}{1.3}\begin{document}&#10;with~$\begin{array}{ll}\vec{\sigma}_q(\vec{r})=\sum_q&#10;       \varphi^+_{\alpha}(\vec{r}) \hat{\vec{\sigma}}\varphi_\alpha(\vec{r})&#10;\\ \vec{J}_q(\vec{r}) =-i\sum_q&#10;             \varphi_{\alpha}^+(\vec{r})&#10;                \nabla \times \hat{\vec{\sigma}} \varphi_\alpha(\vec{r})&#10;\end{array}$&#10;\end{document}&#10;"/>
  <p:tag name="EXTERNALNAME" val="txp_fig"/>
  <p:tag name="BLEND" val="Falsch"/>
  <p:tag name="TRANSPARENT" val="Wahr"/>
  <p:tag name="KEEPFILES" val="Falsch"/>
  <p:tag name="DEBUGPAUSE" val="Falsch"/>
  <p:tag name="RESOLUTION" val="1200"/>
  <p:tag name="TIMEOUT" val="(none)"/>
  <p:tag name="BOXWIDTH" val="348"/>
  <p:tag name="BOXHEIGHT" val="200"/>
  <p:tag name="BOXFONT" val="10"/>
  <p:tag name="BOXWRAP" val="Falsch"/>
  <p:tag name="WORKAROUNDTRANSPARENCYBUG" val="Falsch"/>
  <p:tag name="ALLOWFONTSUBSTITUTION" val="Falsch"/>
  <p:tag name="BITMAPFORMAT" val="png256"/>
  <p:tag name="ORIGWIDTH" val="367"/>
  <p:tag name="PICTUREFILESIZE" val="57365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\nonumber&#10;{\cal E}_{\rm Sk}^{\mbox{}}&#10;  &amp;= &amp;&#10;  \frac{b_0}{2}  \rho^2&#10;  +  b_1 (\rho \tau {\color{red}- \vec\jmath\,\,^2})&#10;  -\frac{b_2}{2} \rho \Delta \rho &#10;  + \frac{b_3}{3}  \rho^{\alpha +2}&#10;\\ \nonumber&#10;  &amp;&amp;&#10;  -\sum_q\left[&#10;    \frac{b'_0}{2}\rho_q^2&#10;    +b'_1(\rho_q \tau_q {\color{red}- \vec\jmath_q\,^2})&#10;    +\frac{b'_2}{2}\rho_q\Delta \rho_q&#10;    +\frac{b'_3}{3} \rho^\alpha\rho_q^2&#10;   \right]&#10;\end{eqnarray}&#10;\end{document}&#10;"/>
  <p:tag name="EXTERNALNAME" val="txp_fig"/>
  <p:tag name="BLEND" val="Falsch"/>
  <p:tag name="TRANSPARENT" val="Wahr"/>
  <p:tag name="KEEPFILES" val="Falsch"/>
  <p:tag name="DEBUGPAUSE" val="Falsch"/>
  <p:tag name="RESOLUTION" val="1200"/>
  <p:tag name="TIMEOUT" val="(none)"/>
  <p:tag name="BOXWIDTH" val="481"/>
  <p:tag name="BOXHEIGHT" val="393"/>
  <p:tag name="BOXFONT" val="10"/>
  <p:tag name="BOXWRAP" val="Falsch"/>
  <p:tag name="WORKAROUNDTRANSPARENCYBUG" val="Falsch"/>
  <p:tag name="ALLOWFONTSUBSTITUTION" val="Falsch"/>
  <p:tag name="BITMAPFORMAT" val="png256"/>
  <p:tag name="ORIGWIDTH" val="552"/>
  <p:tag name="PICTUREFILESIZE" val="93123"/>
</p:tagLst>
</file>

<file path=ppt/tags/tag6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color}&#10;\begin{document}&#10;\begin{eqnarray}\nonumber&#10;  {\cal E}_{\rm Sk}^{(ls)}&#10; &amp;=&amp; -b_4 \left[ \rho\nabla\cdot\vec{{J}}&#10;                 +{\color{red} \vec{\sigma}\cdot(\nabla\times&#10;  \vec\jmath)}\right]&#10;   \\  &amp;&amp;+b'_4\sum_q [ \rho_q(\nabla\cdot\vec{J}_q)&#10;             {\color{red} + \vec{\sigma}_q \cdot(\nabla&#10;  \times\vec\jmath_q)}  ]&#10;\nonumber \end{eqnarray}&#10;\end{document}&#10;"/>
  <p:tag name="EXTERNALNAME" val="txp_fig"/>
  <p:tag name="BLEND" val="Falsch"/>
  <p:tag name="TRANSPARENT" val="Wahr"/>
  <p:tag name="KEEPFILES" val="Falsch"/>
  <p:tag name="DEBUGPAUSE" val="Falsch"/>
  <p:tag name="RESOLUTION" val="1200"/>
  <p:tag name="TIMEOUT" val="(none)"/>
  <p:tag name="BOXWIDTH" val="445"/>
  <p:tag name="BOXHEIGHT" val="373"/>
  <p:tag name="BOXFONT" val="10"/>
  <p:tag name="BOXWRAP" val="Falsch"/>
  <p:tag name="WORKAROUNDTRANSPARENCYBUG" val="Falsch"/>
  <p:tag name="ALLOWFONTSUBSTITUTION" val="Falsch"/>
  <p:tag name="BITMAPFORMAT" val="png256"/>
  <p:tag name="ORIGWIDTH" val="400"/>
  <p:tag name="PICTUREFILESIZE" val="631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3218</TotalTime>
  <Words>742</Words>
  <Application>Microsoft Macintosh PowerPoint</Application>
  <PresentationFormat>On-screen Show (4:3)</PresentationFormat>
  <Paragraphs>44</Paragraphs>
  <Slides>11</Slides>
  <Notes>5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PRESPEC &amp; The (Time-Dependent) Mean Field</vt:lpstr>
      <vt:lpstr>PRESPEC Topics</vt:lpstr>
      <vt:lpstr>Theory convergence</vt:lpstr>
      <vt:lpstr>Shape evolution</vt:lpstr>
      <vt:lpstr>But for every observable…</vt:lpstr>
      <vt:lpstr>shape evolution</vt:lpstr>
      <vt:lpstr>Skyrme Energy Functional</vt:lpstr>
      <vt:lpstr> spectroscopy of heavy, neutron-rich isotopes </vt:lpstr>
      <vt:lpstr>Tensor terms in collisions</vt:lpstr>
      <vt:lpstr>Slide 10</vt:lpstr>
      <vt:lpstr>Acknowledgements</vt:lpstr>
    </vt:vector>
  </TitlesOfParts>
  <Company>University of Surrey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PRESPEC &amp; THE MEAN FIELD</dc:title>
  <dc:creator>Paul Stevenson</dc:creator>
  <cp:lastModifiedBy>Paul Stevenson</cp:lastModifiedBy>
  <cp:revision>41</cp:revision>
  <dcterms:created xsi:type="dcterms:W3CDTF">2011-01-12T15:23:20Z</dcterms:created>
  <dcterms:modified xsi:type="dcterms:W3CDTF">2011-01-12T15:48:40Z</dcterms:modified>
</cp:coreProperties>
</file>